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0" r:id="rId3"/>
    <p:sldId id="258" r:id="rId4"/>
    <p:sldId id="257" r:id="rId5"/>
    <p:sldId id="261" r:id="rId6"/>
    <p:sldId id="262" r:id="rId7"/>
    <p:sldId id="268" r:id="rId8"/>
    <p:sldId id="269" r:id="rId9"/>
    <p:sldId id="267" r:id="rId10"/>
  </p:sldIdLst>
  <p:sldSz cx="12192000" cy="6858000"/>
  <p:notesSz cx="6858000" cy="9144000"/>
  <p:defaultTextStyle>
    <a:defPPr>
      <a:defRPr lang="ja-JP"/>
    </a:defPPr>
    <a:lvl1pPr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85C"/>
    <a:srgbClr val="005000"/>
    <a:srgbClr val="520000"/>
    <a:srgbClr val="000032"/>
    <a:srgbClr val="CE653F"/>
    <a:srgbClr val="4D8402"/>
    <a:srgbClr val="007800"/>
    <a:srgbClr val="000078"/>
    <a:srgbClr val="603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23178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162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56238B5F-89CD-487D-BEAE-D425840150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B35EE5A-2920-4C33-86EE-384BF646AA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36CBE-B8B9-4379-975D-9CF2F566C0DE}" type="datetimeFigureOut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8054C5-1CC9-41E8-9989-1D0EAA5457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FDCA45B-97E0-481D-BF9C-3417826AE3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C0025-2AB1-49DD-A83A-0374A9C9A0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52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8DF60A2-155B-5A45-A623-55E7A991191B}" type="datetimeFigureOut">
              <a:rPr lang="ja-JP" altLang="en-US"/>
              <a:pPr>
                <a:defRPr/>
              </a:pPr>
              <a:t>2022/4/3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E52DE56-9016-7646-809A-B5CBDB9F824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88998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2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dirty="0"/>
              <a:t>はじめましてー</a:t>
            </a:r>
            <a:endParaRPr lang="en-US" altLang="ja-JP" dirty="0"/>
          </a:p>
          <a:p>
            <a:pPr eaLnBrk="1" hangingPunct="1">
              <a:spcBef>
                <a:spcPct val="0"/>
              </a:spcBef>
            </a:pPr>
            <a:r>
              <a:rPr lang="ja-JP" altLang="en-US" dirty="0"/>
              <a:t>秋山　倫寛です。</a:t>
            </a:r>
            <a:endParaRPr lang="en-US" altLang="ja-JP" dirty="0"/>
          </a:p>
          <a:p>
            <a:pPr eaLnBrk="1" hangingPunct="1">
              <a:spcBef>
                <a:spcPct val="0"/>
              </a:spcBef>
            </a:pPr>
            <a:r>
              <a:rPr lang="ja-JP" altLang="en-US" dirty="0"/>
              <a:t>よろしくお願いします！</a:t>
            </a:r>
            <a:endParaRPr lang="en-US" altLang="ja-JP" dirty="0"/>
          </a:p>
          <a:p>
            <a:pPr eaLnBrk="1" hangingPunct="1">
              <a:spcBef>
                <a:spcPct val="0"/>
              </a:spcBef>
            </a:pPr>
            <a:endParaRPr lang="en-US" altLang="ja-JP" dirty="0"/>
          </a:p>
          <a:p>
            <a:pPr eaLnBrk="1" hangingPunct="1">
              <a:spcBef>
                <a:spcPct val="0"/>
              </a:spcBef>
            </a:pPr>
            <a:r>
              <a:rPr lang="en-US" altLang="ja-JP" dirty="0"/>
              <a:t>43</a:t>
            </a:r>
            <a:r>
              <a:rPr lang="ja-JP" altLang="en-US" dirty="0"/>
              <a:t>歳になってしまいました！</a:t>
            </a:r>
            <a:endParaRPr lang="en-US" altLang="ja-JP" dirty="0"/>
          </a:p>
        </p:txBody>
      </p:sp>
      <p:sp>
        <p:nvSpPr>
          <p:cNvPr id="15363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A827CC3-9952-E947-84F8-1D90C4B490C0}" type="slidenum">
              <a:rPr lang="ja-JP" altLang="en-US">
                <a:latin typeface="Arial" charset="0"/>
              </a:rPr>
              <a:pPr>
                <a:spcBef>
                  <a:spcPct val="0"/>
                </a:spcBef>
              </a:pPr>
              <a:t>1</a:t>
            </a:fld>
            <a:endParaRPr lang="ja-JP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086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色々やってきました！</a:t>
            </a:r>
            <a:endParaRPr lang="en-US" altLang="ja-JP" dirty="0"/>
          </a:p>
          <a:p>
            <a:r>
              <a:rPr lang="ja-JP" altLang="en-US" dirty="0"/>
              <a:t>が、</a:t>
            </a:r>
            <a:r>
              <a:rPr lang="en-US" altLang="ja-JP" dirty="0"/>
              <a:t>Web</a:t>
            </a:r>
            <a:r>
              <a:rPr lang="ja-JP" altLang="en-US" dirty="0"/>
              <a:t>周りが多いです！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業務内容も、要件定義から設計やったり、バックのプログラム書いたり、フロントの画面を作ったり、デザインしたりと、なにかよく分かりません！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最近は若い人たちとも仕事をする仕事が多いです。</a:t>
            </a:r>
            <a:endParaRPr lang="en-US" altLang="ja-JP" dirty="0"/>
          </a:p>
          <a:p>
            <a:r>
              <a:rPr kumimoji="1" lang="ja-JP" altLang="en-US" dirty="0"/>
              <a:t>岡山メインで活動していますが、</a:t>
            </a:r>
            <a:endParaRPr kumimoji="1" lang="en-US" altLang="ja-JP" dirty="0"/>
          </a:p>
          <a:p>
            <a:r>
              <a:rPr lang="ja-JP" altLang="en-US" dirty="0"/>
              <a:t>シリコンバレーの大学生とか</a:t>
            </a:r>
            <a:endParaRPr lang="en-US" altLang="ja-JP" dirty="0"/>
          </a:p>
          <a:p>
            <a:r>
              <a:rPr kumimoji="1" lang="ja-JP" altLang="en-US" dirty="0"/>
              <a:t>院生とか、</a:t>
            </a:r>
            <a:r>
              <a:rPr kumimoji="1" lang="en-US" altLang="ja-JP" dirty="0"/>
              <a:t>20</a:t>
            </a:r>
            <a:r>
              <a:rPr kumimoji="1" lang="ja-JP" altLang="en-US" dirty="0"/>
              <a:t>代、</a:t>
            </a:r>
            <a:r>
              <a:rPr kumimoji="1" lang="en-US" altLang="ja-JP" dirty="0"/>
              <a:t>30</a:t>
            </a:r>
            <a:r>
              <a:rPr kumimoji="1" lang="ja-JP" altLang="en-US" dirty="0"/>
              <a:t>代のフリーランスとかとチームでやってたりもします。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さらに今年は、国のやっている無料経営相談所のＩＴ専門の相談員もやってたりしましたｗ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本当に何屋か分からないｗ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こんな私ですが、何か盗めるところがあれば盗んでくださいｗ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2DE56-9016-7646-809A-B5CBDB9F824B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7484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売れないバンドマンから、デザイン畑に入りました。</a:t>
            </a:r>
            <a:endParaRPr kumimoji="1" lang="en-US" altLang="ja-JP" dirty="0"/>
          </a:p>
          <a:p>
            <a:r>
              <a:rPr lang="ja-JP" altLang="en-US" dirty="0"/>
              <a:t>そこ</a:t>
            </a:r>
            <a:r>
              <a:rPr kumimoji="1" lang="ja-JP" altLang="en-US" dirty="0"/>
              <a:t>から仕事として、</a:t>
            </a:r>
            <a:r>
              <a:rPr kumimoji="1" lang="en-US" altLang="ja-JP" dirty="0"/>
              <a:t>Web</a:t>
            </a:r>
            <a:r>
              <a:rPr kumimoji="1" lang="ja-JP" altLang="en-US" dirty="0"/>
              <a:t>系アプリの開発会社さんに転職し、</a:t>
            </a:r>
            <a:br>
              <a:rPr kumimoji="1" lang="en-US" altLang="ja-JP" dirty="0"/>
            </a:br>
            <a:r>
              <a:rPr kumimoji="1" lang="ja-JP" altLang="en-US" dirty="0"/>
              <a:t>調子に乗って、会社作りました。</a:t>
            </a:r>
            <a:endParaRPr kumimoji="1" lang="en-US" altLang="ja-JP" dirty="0"/>
          </a:p>
          <a:p>
            <a:r>
              <a:rPr lang="ja-JP" altLang="en-US" dirty="0"/>
              <a:t>そこで、</a:t>
            </a:r>
            <a:r>
              <a:rPr lang="en-US" altLang="ja-JP" dirty="0"/>
              <a:t>Java</a:t>
            </a:r>
            <a:r>
              <a:rPr lang="ja-JP" altLang="en-US" dirty="0"/>
              <a:t>やら</a:t>
            </a:r>
            <a:r>
              <a:rPr lang="en-US" altLang="ja-JP" dirty="0"/>
              <a:t>Spring</a:t>
            </a:r>
            <a:r>
              <a:rPr lang="ja-JP" altLang="en-US" dirty="0"/>
              <a:t>やら</a:t>
            </a:r>
            <a:r>
              <a:rPr lang="en-US" altLang="ja-JP" dirty="0"/>
              <a:t>PHP</a:t>
            </a:r>
            <a:r>
              <a:rPr lang="ja-JP" altLang="en-US" dirty="0"/>
              <a:t>やら色々取れる案件は取って、入れる案件には入ってを繰り返してました。</a:t>
            </a:r>
            <a:endParaRPr lang="en-US" altLang="ja-JP" dirty="0"/>
          </a:p>
          <a:p>
            <a:r>
              <a:rPr kumimoji="1" lang="ja-JP" altLang="en-US" dirty="0"/>
              <a:t>そしたら</a:t>
            </a:r>
            <a:r>
              <a:rPr lang="ja-JP" altLang="en-US" dirty="0"/>
              <a:t>、こんな感じですｗ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で、この格ゲーのコマンドみたいな↑なんですが、なんていうのか、講師含めた調子の感じですね。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現在は、会社は畳んでフリーでやってますｗ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2DE56-9016-7646-809A-B5CBDB9F824B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39256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活動地域は、広くて、いろんなところで仕事させてもらってます！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2DE56-9016-7646-809A-B5CBDB9F824B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7224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D9B7D2-21B9-458E-921C-3F527A2C73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1AA4B2B-B0EC-4844-A0BF-1637C7FC6B04}" type="slidenum">
              <a:t>5</a:t>
            </a:fld>
            <a:endParaRPr lang="en-US"/>
          </a:p>
        </p:txBody>
      </p:sp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CE356D-9F06-4BBD-BD73-535ACFDCB4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B17DFAB-497B-43B6-86E6-0FD35F292D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>
            <a:spAutoFit/>
          </a:bodyPr>
          <a:lstStyle/>
          <a:p>
            <a:endParaRPr lang="en-US" altLang="ja-JP"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FAFDDD-DECE-4219-ABC4-172FA8001B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DDF4549-C6B6-4CFA-8926-3EE2708397F7}" type="slidenum">
              <a:t>6</a:t>
            </a:fld>
            <a:endParaRPr lang="en-US"/>
          </a:p>
        </p:txBody>
      </p:sp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3B613A2-6012-434F-ABD9-3EC83E920F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8CAF53D-F257-4F0E-A7F0-80C0D8878D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>
            <a:spAutoFit/>
          </a:bodyPr>
          <a:lstStyle/>
          <a:p>
            <a:endParaRPr lang="en-US" altLang="ja-JP" sz="2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FAFDDD-DECE-4219-ABC4-172FA8001B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DDF4549-C6B6-4CFA-8926-3EE2708397F7}" type="slidenum">
              <a:t>7</a:t>
            </a:fld>
            <a:endParaRPr lang="en-US"/>
          </a:p>
        </p:txBody>
      </p:sp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3B613A2-6012-434F-ABD9-3EC83E920F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8CAF53D-F257-4F0E-A7F0-80C0D8878D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>
            <a:spAutoFit/>
          </a:bodyPr>
          <a:lstStyle/>
          <a:p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348140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FAFDDD-DECE-4219-ABC4-172FA8001B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DDF4549-C6B6-4CFA-8926-3EE2708397F7}" type="slidenum">
              <a:t>8</a:t>
            </a:fld>
            <a:endParaRPr lang="en-US"/>
          </a:p>
        </p:txBody>
      </p:sp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3B613A2-6012-434F-ABD9-3EC83E920F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695325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8CAF53D-F257-4F0E-A7F0-80C0D8878D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>
            <a:spAutoFit/>
          </a:bodyPr>
          <a:lstStyle/>
          <a:p>
            <a:endParaRPr lang="en-US" altLang="ja-JP" sz="2400"/>
          </a:p>
        </p:txBody>
      </p:sp>
    </p:spTree>
    <p:extLst>
      <p:ext uri="{BB962C8B-B14F-4D97-AF65-F5344CB8AC3E}">
        <p14:creationId xmlns:p14="http://schemas.microsoft.com/office/powerpoint/2010/main" val="66419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皆さんへの願い。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それぞれの研修終了時</a:t>
            </a:r>
            <a:r>
              <a:rPr lang="en-US" altLang="ja-JP" dirty="0"/>
              <a:t>3</a:t>
            </a:r>
            <a:r>
              <a:rPr lang="ja-JP" altLang="en-US" dirty="0"/>
              <a:t>か月後の目標を持ち、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それ</a:t>
            </a:r>
            <a:r>
              <a:rPr lang="ja-JP" altLang="en-US" dirty="0"/>
              <a:t>を達成し、成長と自信へ繋げること。</a:t>
            </a:r>
          </a:p>
          <a:p>
            <a:endParaRPr lang="en-US" altLang="ja-JP" dirty="0"/>
          </a:p>
          <a:p>
            <a:r>
              <a:rPr lang="ja-JP" altLang="en-US" dirty="0"/>
              <a:t>我々の目標：ここにいる全員がそれを達成する事。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だから常にそれを気にかける。</a:t>
            </a:r>
          </a:p>
          <a:p>
            <a:endParaRPr lang="ja-JP" altLang="en-US" dirty="0"/>
          </a:p>
          <a:p>
            <a:r>
              <a:rPr lang="ja-JP" altLang="en-US" dirty="0"/>
              <a:t>最後に聞きます。</a:t>
            </a:r>
          </a:p>
          <a:p>
            <a:r>
              <a:rPr lang="ja-JP" altLang="en-US" dirty="0"/>
              <a:t>皆さんはそれぞれの目標を達成できましたか？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2DE56-9016-7646-809A-B5CBDB9F824B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3715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911CB0B-C6AE-E940-A616-4111B163B9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E034DAC-C9F9-CF4A-A3D9-4C6B1B5035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4357" y="2389868"/>
            <a:ext cx="9509848" cy="1325563"/>
          </a:xfrm>
          <a:prstGeom prst="rect">
            <a:avLst/>
          </a:prstGeom>
        </p:spPr>
        <p:txBody>
          <a:bodyPr/>
          <a:lstStyle>
            <a:lvl1pPr algn="l">
              <a:defRPr sz="6000" spc="300">
                <a:solidFill>
                  <a:srgbClr val="11085C"/>
                </a:solidFill>
                <a:effectLst/>
                <a:latin typeface="+mn-lt"/>
              </a:defRPr>
            </a:lvl1pPr>
          </a:lstStyle>
          <a:p>
            <a:r>
              <a:rPr kumimoji="1" lang="en-US" altLang="ja-JP" dirty="0"/>
              <a:t>Sample heading.</a:t>
            </a:r>
            <a:endParaRPr kumimoji="1" lang="ja-JP" altLang="en-US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49B3FEEC-ABF9-9044-8DC2-DC35EB3567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6502" y="3625624"/>
            <a:ext cx="9490857" cy="1044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solidFill>
                  <a:sysClr val="windowText" lastClr="000000"/>
                </a:solidFill>
                <a:effectLst/>
                <a:latin typeface="+mn-lt"/>
              </a:defRPr>
            </a:lvl1pPr>
          </a:lstStyle>
          <a:p>
            <a:r>
              <a:rPr kumimoji="1" lang="en-US" altLang="ja-JP" dirty="0"/>
              <a:t>Sample heading. Click to add text.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782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469571" y="274638"/>
            <a:ext cx="10112828" cy="11430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rgbClr val="11085C"/>
                </a:solidFill>
                <a:latin typeface="+mn-lt"/>
              </a:defRPr>
            </a:lvl1pPr>
          </a:lstStyle>
          <a:p>
            <a:r>
              <a:rPr lang="en-US" altLang="ja-JP" dirty="0"/>
              <a:t>Sample heading. Click to add text.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>
          <a:xfrm>
            <a:off x="1469571" y="1600200"/>
            <a:ext cx="10112828" cy="452596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  <a:latin typeface="+mn-lt"/>
              </a:defRPr>
            </a:lvl1pPr>
            <a:lvl2pPr algn="l">
              <a:defRPr>
                <a:solidFill>
                  <a:schemeClr val="tx1"/>
                </a:solidFill>
                <a:latin typeface="+mn-lt"/>
              </a:defRPr>
            </a:lvl2pPr>
            <a:lvl3pPr algn="l">
              <a:defRPr>
                <a:solidFill>
                  <a:schemeClr val="tx1"/>
                </a:solidFill>
                <a:latin typeface="+mn-lt"/>
              </a:defRPr>
            </a:lvl3pPr>
            <a:lvl4pPr algn="l">
              <a:defRPr>
                <a:solidFill>
                  <a:schemeClr val="tx1"/>
                </a:solidFill>
                <a:latin typeface="+mn-lt"/>
              </a:defRPr>
            </a:lvl4pPr>
            <a:lvl5pPr algn="l"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r>
              <a:rPr kumimoji="1" lang="en-US" altLang="ja-JP" dirty="0"/>
              <a:t>Sample heading. Click to add text.</a:t>
            </a:r>
            <a:endParaRPr kumimoji="1"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75474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038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8D58A69-E663-974B-8803-954C3ABE71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2D6C1-FB40-CE4B-A367-79DF8B5B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6000" b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Miriam Libre"/>
              </a:rPr>
              <a:t>秋山　倫寛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EED9C1-B83F-7546-AD67-12F9C4F8A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あきやま　みちひろ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65D238-0B49-3E4A-9404-974A293A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400" b="1" i="0" u="none" strike="noStrike" kern="1200" cap="none" dirty="0">
                <a:ln>
                  <a:noFill/>
                </a:ln>
                <a:latin typeface="メイリオ" pitchFamily="50"/>
                <a:ea typeface="メイリオ" pitchFamily="50"/>
                <a:cs typeface="Arial" pitchFamily="2"/>
              </a:rPr>
              <a:t>IT</a:t>
            </a:r>
            <a:r>
              <a:rPr lang="ja-JP" altLang="ja-JP" sz="4400" b="1" i="0" u="none" strike="noStrike" kern="1200" cap="none" dirty="0">
                <a:ln>
                  <a:noFill/>
                </a:ln>
                <a:latin typeface="メイリオ" pitchFamily="50"/>
                <a:ea typeface="メイリオ" pitchFamily="50"/>
                <a:cs typeface="Arial" pitchFamily="2"/>
              </a:rPr>
              <a:t>スキル</a:t>
            </a:r>
            <a:r>
              <a:rPr lang="en-US" altLang="ja-JP" dirty="0"/>
              <a:t>.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09EEFD-AEFD-494F-99E2-0EC748B4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ja-JP" sz="2800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Java , oracle , Servlet/JSP  , Spring , HTML / CSS ,  </a:t>
            </a:r>
            <a:br>
              <a:rPr lang="en-US" altLang="ja-JP" sz="2800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</a:br>
            <a:r>
              <a:rPr lang="en-US" altLang="ja-JP" sz="2800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PHP , Laravel , Symphony , jQuery , TypeScript , </a:t>
            </a:r>
            <a:r>
              <a:rPr lang="en-US" altLang="ja-JP" sz="2800" i="1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MySql</a:t>
            </a:r>
            <a:r>
              <a:rPr lang="en-US" altLang="ja-JP" sz="2800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 ,</a:t>
            </a:r>
            <a:br>
              <a:rPr lang="en-US" altLang="ja-JP" sz="2800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</a:br>
            <a:r>
              <a:rPr lang="en-US" altLang="ja-JP" sz="2800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Photoshop, Illustrator , </a:t>
            </a:r>
            <a:r>
              <a:rPr lang="en-US" altLang="ja-JP" sz="2800" i="1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WebMarketing</a:t>
            </a:r>
            <a:r>
              <a:rPr lang="en-US" altLang="ja-JP" sz="2800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 </a:t>
            </a:r>
            <a:r>
              <a:rPr lang="en-US" altLang="ja-JP" sz="2800" i="1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etc</a:t>
            </a:r>
            <a:endParaRPr lang="en-US" altLang="ja-JP" sz="2800" i="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Barlow Light"/>
            </a:endParaRPr>
          </a:p>
          <a:p>
            <a:pPr marL="457200" lvl="1" indent="0">
              <a:buNone/>
            </a:pPr>
            <a:endParaRPr lang="en-US" altLang="ja-JP" i="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Barlow Light"/>
            </a:endParaRPr>
          </a:p>
          <a:p>
            <a:pPr lvl="1"/>
            <a:r>
              <a:rPr lang="en-US" altLang="ja-JP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PG</a:t>
            </a:r>
            <a:r>
              <a:rPr lang="ja-JP" altLang="en-US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・</a:t>
            </a:r>
            <a:r>
              <a:rPr lang="en-US" altLang="ja-JP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SE</a:t>
            </a:r>
            <a:r>
              <a:rPr lang="ja-JP" altLang="en-US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歴　</a:t>
            </a:r>
            <a:r>
              <a:rPr lang="en-US" altLang="ja-JP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11</a:t>
            </a:r>
            <a:r>
              <a:rPr lang="ja-JP" altLang="en-US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年</a:t>
            </a:r>
            <a:endParaRPr lang="en-US" altLang="ja-JP" i="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Barlow Light"/>
            </a:endParaRPr>
          </a:p>
          <a:p>
            <a:pPr lvl="1"/>
            <a:r>
              <a:rPr lang="ja-JP" altLang="en-US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直近、携わってる仕事。</a:t>
            </a:r>
            <a:br>
              <a:rPr lang="en-US" altLang="ja-JP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</a:br>
            <a:r>
              <a:rPr lang="en-US" altLang="ja-JP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Laravel </a:t>
            </a:r>
            <a:r>
              <a:rPr lang="ja-JP" altLang="en-US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顧客管理システム</a:t>
            </a:r>
            <a:r>
              <a:rPr lang="en-US" altLang="ja-JP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, </a:t>
            </a:r>
            <a:r>
              <a:rPr lang="ja-JP" altLang="en-US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予約管理システム </a:t>
            </a:r>
            <a:r>
              <a:rPr lang="en-US" altLang="ja-JP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,</a:t>
            </a:r>
            <a:br>
              <a:rPr lang="en-US" altLang="ja-JP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</a:br>
            <a:r>
              <a:rPr lang="en-US" altLang="ja-JP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Django </a:t>
            </a:r>
            <a:r>
              <a:rPr lang="ja-JP" altLang="en-US" i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Barlow Light"/>
              </a:rPr>
              <a:t>リモート葬儀</a:t>
            </a:r>
            <a:endParaRPr lang="en-US" altLang="ja-JP" i="1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Barlow Light"/>
            </a:endParaRPr>
          </a:p>
          <a:p>
            <a:pPr marL="457200" lvl="1" indent="0">
              <a:buNone/>
            </a:pP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606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65D238-0B49-3E4A-9404-974A293A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秋山の歴史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09EEFD-AEFD-494F-99E2-0EC748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1" y="1166018"/>
            <a:ext cx="10112828" cy="4525963"/>
          </a:xfrm>
        </p:spPr>
        <p:txBody>
          <a:bodyPr/>
          <a:lstStyle/>
          <a:p>
            <a:r>
              <a:rPr lang="ja-JP" altLang="en-US" dirty="0"/>
              <a:t>１８歳：バンドマン</a:t>
            </a:r>
            <a:endParaRPr lang="en-US" altLang="ja-JP" dirty="0"/>
          </a:p>
          <a:p>
            <a:r>
              <a:rPr lang="ja-JP" altLang="en-US" dirty="0"/>
              <a:t>２１歳：デザイン会社</a:t>
            </a:r>
            <a:br>
              <a:rPr lang="en-US" altLang="ja-JP" dirty="0"/>
            </a:br>
            <a:r>
              <a:rPr lang="ja-JP" altLang="en-US" dirty="0"/>
              <a:t>２３歳：</a:t>
            </a:r>
            <a:r>
              <a:rPr lang="en-US" altLang="ja-JP" dirty="0"/>
              <a:t>Web</a:t>
            </a:r>
            <a:r>
              <a:rPr lang="ja-JP" altLang="en-US" dirty="0"/>
              <a:t>系の開発会社</a:t>
            </a:r>
            <a:br>
              <a:rPr lang="en-US" altLang="ja-JP" dirty="0"/>
            </a:br>
            <a:r>
              <a:rPr lang="ja-JP" altLang="en-US" dirty="0"/>
              <a:t>２６歳：起業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～　　色々やる ↑↑→→↓↓→↓↓</a:t>
            </a:r>
            <a:endParaRPr lang="en-US" altLang="ja-JP" dirty="0"/>
          </a:p>
          <a:p>
            <a:r>
              <a:rPr lang="ja-JP" altLang="en-US" dirty="0"/>
              <a:t>３７歳：講師活動開始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～　　色々やる ↑↓→↑↑→↑↑↑</a:t>
            </a:r>
            <a:endParaRPr lang="en-US" altLang="ja-JP" dirty="0"/>
          </a:p>
        </p:txBody>
      </p:sp>
      <p:pic>
        <p:nvPicPr>
          <p:cNvPr id="9" name="図 8" descr="屋内, 人, 男, 座る が含まれている画像&#10;&#10;自動的に生成された説明">
            <a:extLst>
              <a:ext uri="{FF2B5EF4-FFF2-40B4-BE49-F238E27FC236}">
                <a16:creationId xmlns:a16="http://schemas.microsoft.com/office/drawing/2014/main" id="{92F19861-7F94-4D0A-9948-C6543D383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606" y="-1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65D238-0B49-3E4A-9404-974A293A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451" y="2956878"/>
            <a:ext cx="10112828" cy="1143000"/>
          </a:xfrm>
        </p:spPr>
        <p:txBody>
          <a:bodyPr/>
          <a:lstStyle/>
          <a:p>
            <a:r>
              <a:rPr lang="ja-JP" altLang="en-US" dirty="0"/>
              <a:t>主な活動地域</a:t>
            </a:r>
            <a:br>
              <a:rPr lang="en-US" altLang="ja-JP" dirty="0"/>
            </a:br>
            <a:r>
              <a:rPr lang="ja-JP" altLang="en-US" dirty="0"/>
              <a:t>岡山 </a:t>
            </a:r>
            <a:r>
              <a:rPr lang="en-US" altLang="ja-JP" dirty="0"/>
              <a:t>– </a:t>
            </a:r>
            <a:r>
              <a:rPr lang="ja-JP" altLang="en-US" dirty="0"/>
              <a:t>関東 </a:t>
            </a:r>
            <a:r>
              <a:rPr lang="en-US" altLang="ja-JP" dirty="0"/>
              <a:t>– </a:t>
            </a:r>
            <a:r>
              <a:rPr lang="ja-JP" altLang="en-US" dirty="0"/>
              <a:t>北海道 </a:t>
            </a:r>
            <a:r>
              <a:rPr lang="en-US" altLang="ja-JP" dirty="0"/>
              <a:t>– </a:t>
            </a:r>
            <a:r>
              <a:rPr lang="ja-JP" altLang="en-US" dirty="0"/>
              <a:t>沖縄も！？ 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09EEFD-AEFD-494F-99E2-0EC748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1" y="4099878"/>
            <a:ext cx="10112828" cy="202628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-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3A2DD1-D3A0-4552-9EF4-B6AAA0F8B4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88278"/>
            <a:ext cx="8229240" cy="4924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 algn="ctr" hangingPunct="0">
              <a:tabLst/>
              <a:defRPr lang="en-US" altLang="ja-JP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ＭＳ Ｐゴシック" pitchFamily="2"/>
                <a:cs typeface="Arial" pitchFamily="2"/>
              </a:defRPr>
            </a:lvl1pPr>
          </a:lstStyle>
          <a:p>
            <a:pPr lvl="0" algn="l"/>
            <a:r>
              <a:rPr lang="ja-JP" altLang="en-US" sz="3200" dirty="0">
                <a:latin typeface="メイリオ" pitchFamily="50"/>
                <a:ea typeface="メイリオ" pitchFamily="50"/>
              </a:rPr>
              <a:t>　　北海道で仕事したり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ADBAFAC-F5B2-43D9-877A-FB1276C25B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657" t="27994" r="5441" b="16799"/>
          <a:stretch>
            <a:fillRect/>
          </a:stretch>
        </p:blipFill>
        <p:spPr>
          <a:xfrm>
            <a:off x="3560420" y="1233600"/>
            <a:ext cx="5375520" cy="56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6DBA59A-7471-4DA0-9FC8-CE002E1AF0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132000" y="-734400"/>
            <a:ext cx="2952000" cy="3935999"/>
          </a:xfrm>
          <a:prstGeom prst="rect">
            <a:avLst/>
          </a:prstGeom>
          <a:noFill/>
          <a:ln>
            <a:noFill/>
          </a:ln>
          <a:effectLst>
            <a:outerShdw dist="101823" dir="2700000" algn="tl">
              <a:srgbClr val="808080"/>
            </a:outerShdw>
          </a:effectLst>
        </p:spPr>
      </p:pic>
      <p:pic>
        <p:nvPicPr>
          <p:cNvPr id="10" name="図 9" descr="岩の上にいるリス&#10;&#10;自動的に生成された説明">
            <a:extLst>
              <a:ext uri="{FF2B5EF4-FFF2-40B4-BE49-F238E27FC236}">
                <a16:creationId xmlns:a16="http://schemas.microsoft.com/office/drawing/2014/main" id="{C772E633-1512-4550-8188-1DB7C1237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683" b="1683"/>
          <a:stretch/>
        </p:blipFill>
        <p:spPr>
          <a:xfrm>
            <a:off x="8874048" y="3984072"/>
            <a:ext cx="4558145" cy="3038763"/>
          </a:xfrm>
          <a:prstGeom prst="rect">
            <a:avLst/>
          </a:prstGeom>
        </p:spPr>
      </p:pic>
      <p:pic>
        <p:nvPicPr>
          <p:cNvPr id="12" name="図 11" descr="草の上にいる鹿&#10;&#10;自動的に生成された説明">
            <a:extLst>
              <a:ext uri="{FF2B5EF4-FFF2-40B4-BE49-F238E27FC236}">
                <a16:creationId xmlns:a16="http://schemas.microsoft.com/office/drawing/2014/main" id="{C49E1F97-8D8B-4A5E-9C67-513800EC8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48080" y="1233600"/>
            <a:ext cx="4937760" cy="3291840"/>
          </a:xfrm>
          <a:prstGeom prst="rect">
            <a:avLst/>
          </a:prstGeom>
        </p:spPr>
      </p:pic>
      <p:pic>
        <p:nvPicPr>
          <p:cNvPr id="8" name="図 7" descr="草の上にあるテント&#10;&#10;中程度の精度で自動的に生成された説明">
            <a:extLst>
              <a:ext uri="{FF2B5EF4-FFF2-40B4-BE49-F238E27FC236}">
                <a16:creationId xmlns:a16="http://schemas.microsoft.com/office/drawing/2014/main" id="{B53E19BB-F29E-42AE-B939-906D6BDFE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4408" y="4017282"/>
            <a:ext cx="4558145" cy="3038763"/>
          </a:xfrm>
          <a:prstGeom prst="rect">
            <a:avLst/>
          </a:prstGeom>
        </p:spPr>
      </p:pic>
      <p:pic>
        <p:nvPicPr>
          <p:cNvPr id="14" name="図 13" descr="人, 屋外, 男, 水 が含まれている画像&#10;&#10;自動的に生成された説明">
            <a:extLst>
              <a:ext uri="{FF2B5EF4-FFF2-40B4-BE49-F238E27FC236}">
                <a16:creationId xmlns:a16="http://schemas.microsoft.com/office/drawing/2014/main" id="{A5AE6AF4-B3BF-44D2-9A4F-296BDA066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3300" y="2148114"/>
            <a:ext cx="3415695" cy="25617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C4641E-7C32-4963-9A94-E781CC9FC9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07440" y="388278"/>
            <a:ext cx="75790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algn="ctr" hangingPunct="0">
              <a:tabLst/>
              <a:defRPr lang="en-US" altLang="ja-JP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ＭＳ Ｐゴシック" pitchFamily="2"/>
                <a:cs typeface="Arial" pitchFamily="2"/>
              </a:defRPr>
            </a:lvl1pPr>
          </a:lstStyle>
          <a:p>
            <a:pPr lvl="0" algn="l"/>
            <a:r>
              <a:rPr lang="ja-JP" altLang="en-US" sz="3200" dirty="0">
                <a:latin typeface="メイリオ" pitchFamily="50"/>
                <a:ea typeface="メイリオ" pitchFamily="50"/>
              </a:rPr>
              <a:t>関東で仕事したり</a:t>
            </a:r>
          </a:p>
        </p:txBody>
      </p:sp>
      <p:pic>
        <p:nvPicPr>
          <p:cNvPr id="9" name="図 8" descr="裁判所, 建物, 人, 持つ が含まれている画像&#10;&#10;自動的に生成された説明">
            <a:extLst>
              <a:ext uri="{FF2B5EF4-FFF2-40B4-BE49-F238E27FC236}">
                <a16:creationId xmlns:a16="http://schemas.microsoft.com/office/drawing/2014/main" id="{2C7BA2CD-ED3D-412B-BA91-602621A6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4733" y="3528391"/>
            <a:ext cx="4613837" cy="345881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092CEE6-BBAA-4E6D-8342-EF2B0B90AC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18643" b="27928"/>
          <a:stretch>
            <a:fillRect/>
          </a:stretch>
        </p:blipFill>
        <p:spPr>
          <a:xfrm>
            <a:off x="3859712" y="4702888"/>
            <a:ext cx="2403359" cy="228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図 13" descr="川でボートに乗っている男性&#10;&#10;自動的に生成された説明">
            <a:extLst>
              <a:ext uri="{FF2B5EF4-FFF2-40B4-BE49-F238E27FC236}">
                <a16:creationId xmlns:a16="http://schemas.microsoft.com/office/drawing/2014/main" id="{8FF8BECB-7CDA-4AE3-8D3B-8F11B8AA2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607" y="1046787"/>
            <a:ext cx="6732856" cy="3788711"/>
          </a:xfrm>
          <a:prstGeom prst="rect">
            <a:avLst/>
          </a:prstGeom>
        </p:spPr>
      </p:pic>
      <p:pic>
        <p:nvPicPr>
          <p:cNvPr id="18" name="図 17" descr="釣りをする人&#10;&#10;低い精度で自動的に生成された説明">
            <a:extLst>
              <a:ext uri="{FF2B5EF4-FFF2-40B4-BE49-F238E27FC236}">
                <a16:creationId xmlns:a16="http://schemas.microsoft.com/office/drawing/2014/main" id="{2F17857D-798B-4D83-B8B6-3FE1A7501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882" y="514818"/>
            <a:ext cx="2625601" cy="3502382"/>
          </a:xfrm>
          <a:prstGeom prst="rect">
            <a:avLst/>
          </a:prstGeom>
        </p:spPr>
      </p:pic>
      <p:pic>
        <p:nvPicPr>
          <p:cNvPr id="20" name="図 19" descr="人, 屋外, 草, 少年 が含まれている画像&#10;&#10;自動的に生成された説明">
            <a:extLst>
              <a:ext uri="{FF2B5EF4-FFF2-40B4-BE49-F238E27FC236}">
                <a16:creationId xmlns:a16="http://schemas.microsoft.com/office/drawing/2014/main" id="{A5F042AB-92C5-4E05-A37B-BE9AAC4EC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043515" y="924150"/>
            <a:ext cx="3737114" cy="2802836"/>
          </a:xfrm>
          <a:prstGeom prst="rect">
            <a:avLst/>
          </a:prstGeom>
        </p:spPr>
      </p:pic>
      <p:pic>
        <p:nvPicPr>
          <p:cNvPr id="12" name="図 11" descr="レストランのテーブルで食事をしている男性&#10;&#10;自動的に生成された説明">
            <a:extLst>
              <a:ext uri="{FF2B5EF4-FFF2-40B4-BE49-F238E27FC236}">
                <a16:creationId xmlns:a16="http://schemas.microsoft.com/office/drawing/2014/main" id="{D2579104-9282-4770-AABC-D6889C395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0654" y="4017200"/>
            <a:ext cx="4784035" cy="35880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C4641E-7C32-4963-9A94-E781CC9FC9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07440" y="388278"/>
            <a:ext cx="75790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algn="ctr" hangingPunct="0">
              <a:tabLst/>
              <a:defRPr lang="en-US" altLang="ja-JP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ＭＳ Ｐゴシック" pitchFamily="2"/>
                <a:cs typeface="Arial" pitchFamily="2"/>
              </a:defRPr>
            </a:lvl1pPr>
          </a:lstStyle>
          <a:p>
            <a:pPr lvl="0" algn="l"/>
            <a:r>
              <a:rPr lang="ja-JP" altLang="en-US" sz="3200" dirty="0">
                <a:latin typeface="メイリオ" pitchFamily="50"/>
                <a:ea typeface="メイリオ" pitchFamily="50"/>
              </a:rPr>
              <a:t>岡山で仕事したり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9BD8A4F-526D-473B-9ED8-3BB81DBAD84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b="4265"/>
          <a:stretch>
            <a:fillRect/>
          </a:stretch>
        </p:blipFill>
        <p:spPr>
          <a:xfrm>
            <a:off x="7680000" y="2592000"/>
            <a:ext cx="4512000" cy="431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86F4A89-8622-4328-88AE-E8DB03FB310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-899039" y="1762597"/>
            <a:ext cx="5411040" cy="541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図 9" descr="ボートに乗っている女性&#10;&#10;自動的に生成された説明">
            <a:extLst>
              <a:ext uri="{FF2B5EF4-FFF2-40B4-BE49-F238E27FC236}">
                <a16:creationId xmlns:a16="http://schemas.microsoft.com/office/drawing/2014/main" id="{3BC505EC-7433-4581-80F1-6BF56E9AB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747" y="2592000"/>
            <a:ext cx="3654288" cy="4879913"/>
          </a:xfrm>
          <a:prstGeom prst="rect">
            <a:avLst/>
          </a:prstGeom>
        </p:spPr>
      </p:pic>
      <p:pic>
        <p:nvPicPr>
          <p:cNvPr id="11" name="15613700593940">
            <a:hlinkClick r:id="" action="ppaction://media"/>
            <a:extLst>
              <a:ext uri="{FF2B5EF4-FFF2-40B4-BE49-F238E27FC236}">
                <a16:creationId xmlns:a16="http://schemas.microsoft.com/office/drawing/2014/main" id="{5C7530D4-1C8E-473F-94C9-5EA9EA15B5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25982" y="-119269"/>
            <a:ext cx="4820036" cy="271127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642306A-50F8-41E6-ACC1-564B9EA1EE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1645" y="-15672"/>
            <a:ext cx="4331804" cy="2887869"/>
          </a:xfrm>
          <a:prstGeom prst="rect">
            <a:avLst/>
          </a:prstGeom>
        </p:spPr>
      </p:pic>
      <p:pic>
        <p:nvPicPr>
          <p:cNvPr id="15" name="図 14" descr="ボートに乗っている人&#10;&#10;自動的に生成された説明">
            <a:extLst>
              <a:ext uri="{FF2B5EF4-FFF2-40B4-BE49-F238E27FC236}">
                <a16:creationId xmlns:a16="http://schemas.microsoft.com/office/drawing/2014/main" id="{5E314DF4-2EC4-4035-94F7-E8452285D7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7204" y="5114267"/>
            <a:ext cx="2754785" cy="20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C4641E-7C32-4963-9A94-E781CC9FC9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07440" y="388278"/>
            <a:ext cx="7579000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algn="ctr" hangingPunct="0">
              <a:tabLst/>
              <a:defRPr lang="en-US" altLang="ja-JP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ＭＳ Ｐゴシック" pitchFamily="2"/>
                <a:cs typeface="Arial" pitchFamily="2"/>
              </a:defRPr>
            </a:lvl1pPr>
          </a:lstStyle>
          <a:p>
            <a:pPr lvl="0" algn="l"/>
            <a:r>
              <a:rPr lang="ja-JP" altLang="en-US" sz="3200" dirty="0">
                <a:latin typeface="メイリオ" pitchFamily="50"/>
                <a:ea typeface="メイリオ" pitchFamily="50"/>
              </a:rPr>
              <a:t>沖縄で仕事したり</a:t>
            </a:r>
          </a:p>
        </p:txBody>
      </p:sp>
      <p:pic>
        <p:nvPicPr>
          <p:cNvPr id="8" name="図 7" descr="缶, 束, 食品, 項目 が含まれている画像&#10;&#10;自動的に生成された説明">
            <a:extLst>
              <a:ext uri="{FF2B5EF4-FFF2-40B4-BE49-F238E27FC236}">
                <a16:creationId xmlns:a16="http://schemas.microsoft.com/office/drawing/2014/main" id="{F3B11425-8FF3-4B83-8949-99E34DD0A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888" y="0"/>
            <a:ext cx="5331515" cy="7108687"/>
          </a:xfrm>
          <a:prstGeom prst="rect">
            <a:avLst/>
          </a:prstGeom>
        </p:spPr>
      </p:pic>
      <p:pic>
        <p:nvPicPr>
          <p:cNvPr id="10" name="図 9" descr="砂浜で凧揚げをしている人&#10;&#10;中程度の精度で自動的に生成された説明">
            <a:extLst>
              <a:ext uri="{FF2B5EF4-FFF2-40B4-BE49-F238E27FC236}">
                <a16:creationId xmlns:a16="http://schemas.microsoft.com/office/drawing/2014/main" id="{03564BE9-D4CC-4F33-96E9-7ADBB2C4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185838" y="3206262"/>
            <a:ext cx="7089913" cy="5317435"/>
          </a:xfrm>
          <a:prstGeom prst="rect">
            <a:avLst/>
          </a:prstGeom>
        </p:spPr>
      </p:pic>
      <p:pic>
        <p:nvPicPr>
          <p:cNvPr id="16" name="図 15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F38343C4-A8F6-4349-AF34-19C69594C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7099" y="4001604"/>
            <a:ext cx="2236304" cy="2981739"/>
          </a:xfrm>
          <a:prstGeom prst="rect">
            <a:avLst/>
          </a:prstGeom>
        </p:spPr>
      </p:pic>
      <p:pic>
        <p:nvPicPr>
          <p:cNvPr id="20" name="図 19" descr="動物, 食品, 持つ, 魚 が含まれている画像&#10;&#10;自動的に生成された説明">
            <a:extLst>
              <a:ext uri="{FF2B5EF4-FFF2-40B4-BE49-F238E27FC236}">
                <a16:creationId xmlns:a16="http://schemas.microsoft.com/office/drawing/2014/main" id="{C59B5C9B-5D7C-4B54-8811-23961F223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34423" y="834577"/>
            <a:ext cx="2606537" cy="3475383"/>
          </a:xfrm>
          <a:prstGeom prst="rect">
            <a:avLst/>
          </a:prstGeom>
        </p:spPr>
      </p:pic>
      <p:pic>
        <p:nvPicPr>
          <p:cNvPr id="22" name="図 21" descr="人, 屋外, 水, 男 が含まれている画像&#10;&#10;自動的に生成された説明">
            <a:extLst>
              <a:ext uri="{FF2B5EF4-FFF2-40B4-BE49-F238E27FC236}">
                <a16:creationId xmlns:a16="http://schemas.microsoft.com/office/drawing/2014/main" id="{31CE6A6A-00DE-480A-937C-E28F0EBB0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470" y="1268999"/>
            <a:ext cx="3206764" cy="4275686"/>
          </a:xfrm>
          <a:prstGeom prst="rect">
            <a:avLst/>
          </a:prstGeom>
        </p:spPr>
      </p:pic>
      <p:pic>
        <p:nvPicPr>
          <p:cNvPr id="24" name="図 23" descr="木のテント&#10;&#10;中程度の精度で自動的に生成された説明">
            <a:extLst>
              <a:ext uri="{FF2B5EF4-FFF2-40B4-BE49-F238E27FC236}">
                <a16:creationId xmlns:a16="http://schemas.microsoft.com/office/drawing/2014/main" id="{61D6EEA1-D10B-404B-9086-EBDF9889F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7814" y="0"/>
            <a:ext cx="3001203" cy="4001604"/>
          </a:xfrm>
          <a:prstGeom prst="rect">
            <a:avLst/>
          </a:prstGeom>
        </p:spPr>
      </p:pic>
      <p:pic>
        <p:nvPicPr>
          <p:cNvPr id="12" name="図 11" descr="椅子, 魚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CC43EC92-9CFF-4D96-8287-8F0E3BE42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3037" y="3806687"/>
            <a:ext cx="4068417" cy="30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7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90E884-F959-4212-BD42-CD9638FB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３か月間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68AF03-8088-4121-A849-CB8D9649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ja-JP" altLang="en-US" dirty="0"/>
          </a:p>
          <a:p>
            <a:pPr marL="0" indent="0">
              <a:buNone/>
            </a:pPr>
            <a:r>
              <a:rPr kumimoji="1" lang="ja-JP" altLang="en-US" dirty="0"/>
              <a:t>よろしくお願いいたします！</a:t>
            </a:r>
          </a:p>
        </p:txBody>
      </p:sp>
    </p:spTree>
    <p:extLst>
      <p:ext uri="{BB962C8B-B14F-4D97-AF65-F5344CB8AC3E}">
        <p14:creationId xmlns:p14="http://schemas.microsoft.com/office/powerpoint/2010/main" val="2173863926"/>
      </p:ext>
    </p:extLst>
  </p:cSld>
  <p:clrMapOvr>
    <a:masterClrMapping/>
  </p:clrMapOvr>
</p:sld>
</file>

<file path=ppt/theme/theme1.xml><?xml version="1.0" encoding="utf-8"?>
<a:theme xmlns:a="http://schemas.openxmlformats.org/drawingml/2006/main" name="tem_B26_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</TotalTime>
  <Words>491</Words>
  <Application>Microsoft Office PowerPoint</Application>
  <PresentationFormat>ワイド画面</PresentationFormat>
  <Paragraphs>74</Paragraphs>
  <Slides>9</Slides>
  <Notes>9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メイリオ</vt:lpstr>
      <vt:lpstr>Arial</vt:lpstr>
      <vt:lpstr>Barlow Light</vt:lpstr>
      <vt:lpstr>Calibri</vt:lpstr>
      <vt:lpstr>Miriam Libre</vt:lpstr>
      <vt:lpstr>tem_B26_a</vt:lpstr>
      <vt:lpstr>秋山　倫寛.</vt:lpstr>
      <vt:lpstr>ITスキル.</vt:lpstr>
      <vt:lpstr>秋山の歴史</vt:lpstr>
      <vt:lpstr>主な活動地域 岡山 – 関東 – 北海道 – 沖縄も！？ </vt:lpstr>
      <vt:lpstr>　　北海道で仕事したり</vt:lpstr>
      <vt:lpstr>関東で仕事したり</vt:lpstr>
      <vt:lpstr>岡山で仕事したり</vt:lpstr>
      <vt:lpstr>沖縄で仕事したり</vt:lpstr>
      <vt:lpstr>３か月間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クリックしてタイトルを入力</dc:title>
  <dc:creator>P-ralay.com</dc:creator>
  <cp:lastModifiedBy>倫寛 秋山</cp:lastModifiedBy>
  <cp:revision>64</cp:revision>
  <dcterms:modified xsi:type="dcterms:W3CDTF">2022-04-03T11:09:38Z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TC024770329991</vt:lpwstr>
  </property>
</Properties>
</file>